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Tomorrow" panose="020B0604020202020204" charset="0"/>
      <p:regular r:id="rId22"/>
    </p:embeddedFont>
    <p:embeddedFont>
      <p:font typeface="Tomorrow Semi Bold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16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283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89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198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209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539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700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64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4544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971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556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53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0955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560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967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219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822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81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781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4011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48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014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317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066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28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117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876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229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14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Enhancing Image-Based Disease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5087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Using Just 3 Lab Values (Haemoglobin, WBC, CRP)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6249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Presented By: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Ashutosh Ranjan(22BCE8699)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Divyanshu Raj (22BCE8402)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88" y="58612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Supervisor: Dr. Shalini Ramanathan, Assistant Professor (SG1), Department of AI/ML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89" y="69044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Institution: SCOPE, VIT-AP University, Amaravathi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6878" y="483513"/>
            <a:ext cx="5380077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Performance Assessment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1569482" y="1169194"/>
            <a:ext cx="3915847" cy="6576893"/>
          </a:xfrm>
          <a:prstGeom prst="roundRect">
            <a:avLst>
              <a:gd name="adj" fmla="val 625"/>
            </a:avLst>
          </a:prstGeom>
          <a:solidFill>
            <a:srgbClr val="E1E1DF"/>
          </a:solidFill>
          <a:ln/>
        </p:spPr>
      </p:sp>
      <p:sp>
        <p:nvSpPr>
          <p:cNvPr id="4" name="Text 2"/>
          <p:cNvSpPr/>
          <p:nvPr/>
        </p:nvSpPr>
        <p:spPr>
          <a:xfrm>
            <a:off x="1732598" y="2876907"/>
            <a:ext cx="321480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Metrics for Evaluation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732598" y="3299936"/>
            <a:ext cx="3589615" cy="2692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Primary Metric:</a:t>
            </a:r>
            <a:r>
              <a:rPr lang="en-US" sz="12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Accuracy (Overall correctness of predictions).</a:t>
            </a:r>
            <a:endParaRPr lang="en-US" sz="125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Class-wise Precision:</a:t>
            </a:r>
            <a:r>
              <a:rPr lang="en-US" sz="12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To effectively minimise False Positives, ensuring confident diagnoses.</a:t>
            </a:r>
            <a:endParaRPr lang="en-US" sz="125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Recall (Sensitivity):</a:t>
            </a:r>
            <a:r>
              <a:rPr lang="en-US" sz="12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Crucial for minimising False Negatives, particularly vital in medical AI where missed diagnoses can be critical.</a:t>
            </a:r>
            <a:endParaRPr lang="en-US" sz="125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F1-Score:</a:t>
            </a:r>
            <a:r>
              <a:rPr lang="en-US" sz="12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 harmonic mean that provides a balanced evaluation of both precision and recall.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60" y="1301115"/>
            <a:ext cx="7177445" cy="49108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773460" y="6221775"/>
            <a:ext cx="244697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Visualisation Tools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773460" y="6644804"/>
            <a:ext cx="7177445" cy="897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Confusion Matrix:</a:t>
            </a: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Provides a detailed breakdown of true positives, true negatives, false positives, and false negatives.</a:t>
            </a:r>
            <a:endParaRPr lang="en-US" sz="125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ROC-AUC Curves:</a:t>
            </a: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Illustrates the model's diagnostic ability across various threshold settings.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22DCD3AA-75A9-C52A-ECDF-5151AAC86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28" y="2264961"/>
            <a:ext cx="13622481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Baseline 1: Image-Only CNN (ResNet18)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effectLst/>
              <a:latin typeface="Tomorrow Semi Bold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Trained exclusively on CT slices without accessing any laboratory data.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Acts as a control to measure the standalone diagnostic power of visual features.</a:t>
            </a:r>
            <a:endParaRPr lang="en-US" altLang="en-US" sz="1750" dirty="0">
              <a:latin typeface="Tomorrow Semi Bold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b="0" i="0" u="none" strike="noStrike" cap="none" normalizeH="0" baseline="0" dirty="0">
              <a:ln>
                <a:noFill/>
              </a:ln>
              <a:effectLst/>
              <a:latin typeface="Tomorrow Semi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Baseline 2: Lab-Only MLP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effectLst/>
              <a:latin typeface="Tomorrow Semi Bold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A Multi-Layer Perceptron trained solely on the 3 lab values (Hb, WBC, CRP).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Determines if clinical markers alone are sufficient for classification.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b="0" i="0" u="none" strike="noStrike" cap="none" normalizeH="0" baseline="0" dirty="0">
              <a:ln>
                <a:noFill/>
              </a:ln>
              <a:effectLst/>
              <a:latin typeface="Tomorrow Semi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Proposed Fusion Model (Multimodal)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effectLst/>
              <a:latin typeface="Tomorrow Semi Bold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Combines the extracted image features and clinical vectors.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Expected to outperform both baselines by reducing false positives in visually ambiguous cases.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b="0" i="0" u="none" strike="noStrike" cap="none" normalizeH="0" baseline="0" dirty="0">
              <a:ln>
                <a:noFill/>
              </a:ln>
              <a:effectLst/>
              <a:latin typeface="Tomorrow Semi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Standard Benchmark Comparison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effectLst/>
              <a:latin typeface="Tomorrow Semi Bold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Comparison against legacy architectures like LeNet-5 and </a:t>
            </a:r>
            <a:r>
              <a:rPr kumimoji="0" lang="en-US" altLang="en-US" sz="1750" b="0" i="0" u="none" strike="noStrike" cap="none" normalizeH="0" baseline="0" dirty="0" err="1">
                <a:ln>
                  <a:noFill/>
                </a:ln>
                <a:effectLst/>
                <a:latin typeface="Tomorrow Semi Bold" panose="020B0604020202020204" charset="0"/>
              </a:rPr>
              <a:t>AlexNet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 to demonstrate the efficiency of the modern </a:t>
            </a:r>
            <a:r>
              <a:rPr kumimoji="0" lang="en-US" altLang="en-US" sz="1750" b="0" i="0" u="none" strike="noStrike" cap="none" normalizeH="0" baseline="0" dirty="0" err="1">
                <a:ln>
                  <a:noFill/>
                </a:ln>
                <a:effectLst/>
                <a:latin typeface="Tomorrow Semi Bold" panose="020B0604020202020204" charset="0"/>
              </a:rPr>
              <a:t>ResNet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 backbone.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b="0" i="0" u="none" strike="noStrike" cap="none" normalizeH="0" baseline="0" dirty="0">
              <a:ln>
                <a:noFill/>
              </a:ln>
              <a:effectLst/>
              <a:latin typeface="Tomorrow Semi 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AA43B-83E6-A474-704E-5350B5BC4414}"/>
              </a:ext>
            </a:extLst>
          </p:cNvPr>
          <p:cNvSpPr txBox="1"/>
          <p:nvPr/>
        </p:nvSpPr>
        <p:spPr>
          <a:xfrm>
            <a:off x="581892" y="1286435"/>
            <a:ext cx="5841664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450" b="1" dirty="0">
                <a:latin typeface="Tomorrow Semi Bold" panose="020B0604020202020204" charset="0"/>
              </a:rPr>
              <a:t>Comparison Methods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710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CF047D-2B93-8F0D-FE05-ADF11436C11D}"/>
              </a:ext>
            </a:extLst>
          </p:cNvPr>
          <p:cNvSpPr txBox="1"/>
          <p:nvPr/>
        </p:nvSpPr>
        <p:spPr>
          <a:xfrm>
            <a:off x="997527" y="1398672"/>
            <a:ext cx="7315200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950" b="1" dirty="0">
                <a:latin typeface="Tomorrow Semi Bold" panose="020B0604020202020204" charset="0"/>
              </a:rPr>
              <a:t>Hardware &amp; Software Requirements</a:t>
            </a:r>
          </a:p>
          <a:p>
            <a:pPr>
              <a:buNone/>
            </a:pPr>
            <a:endParaRPr lang="en-IN" sz="2950" b="1" dirty="0">
              <a:latin typeface="Tomorrow Semi Bol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u="sng" dirty="0">
                <a:latin typeface="Tomorrow Semi Bold" panose="020B0604020202020204" charset="0"/>
              </a:rPr>
              <a:t>Software 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omorrow Semi Bold" panose="020B0604020202020204" charset="0"/>
              </a:rPr>
              <a:t>Development Environment (IDE):</a:t>
            </a:r>
            <a:r>
              <a:rPr lang="en-IN" dirty="0">
                <a:latin typeface="Tomorrow Semi Bold" panose="020B0604020202020204" charset="0"/>
              </a:rPr>
              <a:t> Visual Studio Code (VS Code).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omorrow Semi Bold" panose="020B0604020202020204" charset="0"/>
              </a:rPr>
              <a:t>Programming Language:</a:t>
            </a:r>
            <a:r>
              <a:rPr lang="en-IN" dirty="0">
                <a:latin typeface="Tomorrow Semi Bold" panose="020B0604020202020204" charset="0"/>
              </a:rPr>
              <a:t> Python 3.9+.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omorrow Semi Bold" panose="020B0604020202020204" charset="0"/>
              </a:rPr>
              <a:t>Deep Learning Framework:</a:t>
            </a:r>
            <a:r>
              <a:rPr lang="en-IN" dirty="0">
                <a:latin typeface="Tomorrow Semi Bold" panose="020B0604020202020204" charset="0"/>
              </a:rPr>
              <a:t> </a:t>
            </a:r>
            <a:r>
              <a:rPr lang="en-IN" dirty="0" err="1">
                <a:latin typeface="Tomorrow Semi Bold" panose="020B0604020202020204" charset="0"/>
              </a:rPr>
              <a:t>PyTorch</a:t>
            </a:r>
            <a:r>
              <a:rPr lang="en-IN" dirty="0">
                <a:latin typeface="Tomorrow Semi Bold" panose="020B0604020202020204" charset="0"/>
              </a:rPr>
              <a:t>  (for model training).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omorrow Semi Bold" panose="020B0604020202020204" charset="0"/>
              </a:rPr>
              <a:t>Libraries:</a:t>
            </a:r>
            <a:r>
              <a:rPr lang="en-IN" dirty="0">
                <a:latin typeface="Tomorrow Semi Bold" panose="020B0604020202020204" charset="0"/>
              </a:rPr>
              <a:t> OpenCV (Image Processing), Pandas (Data Handling), Scikit-learn (Metrics).</a:t>
            </a:r>
          </a:p>
          <a:p>
            <a:pPr lvl="1"/>
            <a:endParaRPr lang="en-IN" dirty="0">
              <a:latin typeface="Tomorrow Semi Bol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u="sng" dirty="0">
                <a:latin typeface="Tomorrow Semi Bold" panose="020B0604020202020204" charset="0"/>
              </a:rPr>
              <a:t>Hardware Specifications (Local Workstation)</a:t>
            </a:r>
            <a:endParaRPr lang="en-IN" u="sng" dirty="0">
              <a:latin typeface="Tomorrow Semi Bold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omorrow Semi Bold" panose="020B0604020202020204" charset="0"/>
              </a:rPr>
              <a:t>GPU:</a:t>
            </a:r>
            <a:r>
              <a:rPr lang="en-IN" dirty="0">
                <a:latin typeface="Tomorrow Semi Bold" panose="020B0604020202020204" charset="0"/>
              </a:rPr>
              <a:t> NVIDIA GeForce RTX 3060 (6GB VRAM) – Utilized for accelerated model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omorrow Semi Bold" panose="020B0604020202020204" charset="0"/>
              </a:rPr>
              <a:t>Processor:</a:t>
            </a:r>
            <a:r>
              <a:rPr lang="en-IN" dirty="0">
                <a:latin typeface="Tomorrow Semi Bold" panose="020B0604020202020204" charset="0"/>
              </a:rPr>
              <a:t> AMD </a:t>
            </a:r>
            <a:r>
              <a:rPr lang="en-IN" dirty="0" err="1">
                <a:latin typeface="Tomorrow Semi Bold" panose="020B0604020202020204" charset="0"/>
              </a:rPr>
              <a:t>Ryzen</a:t>
            </a:r>
            <a:r>
              <a:rPr lang="en-IN" dirty="0">
                <a:latin typeface="Tomorrow Semi Bold" panose="020B0604020202020204" charset="0"/>
              </a:rPr>
              <a:t> 7 – Handles data preprocessing and augmentation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omorrow Semi Bold" panose="020B0604020202020204" charset="0"/>
              </a:rPr>
              <a:t>Memory:</a:t>
            </a:r>
            <a:r>
              <a:rPr lang="en-IN" dirty="0">
                <a:latin typeface="Tomorrow Semi Bold" panose="020B0604020202020204" charset="0"/>
              </a:rPr>
              <a:t> 16GB RAM – Sufficient for batch loading of CT scans.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omorrow Semi Bold" panose="020B0604020202020204" charset="0"/>
              </a:rPr>
              <a:t>Storage:</a:t>
            </a:r>
            <a:r>
              <a:rPr lang="en-IN" dirty="0">
                <a:latin typeface="Tomorrow Semi Bold" panose="020B0604020202020204" charset="0"/>
              </a:rPr>
              <a:t> 512GB SSD – Ensures high-speed data retrieval during training epochs.</a:t>
            </a:r>
          </a:p>
          <a:p>
            <a:pPr lvl="1"/>
            <a:endParaRPr lang="en-IN" dirty="0">
              <a:latin typeface="Tomorrow Sem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7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19B807-86D7-BE52-9182-B1BD7A6A177F}"/>
              </a:ext>
            </a:extLst>
          </p:cNvPr>
          <p:cNvSpPr txBox="1"/>
          <p:nvPr/>
        </p:nvSpPr>
        <p:spPr>
          <a:xfrm>
            <a:off x="524740" y="1311545"/>
            <a:ext cx="1358091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latin typeface="Tomorrow Semi Bold" panose="020B0604020202020204" charset="0"/>
              </a:rPr>
              <a:t>Conclusion</a:t>
            </a:r>
          </a:p>
          <a:p>
            <a:pPr>
              <a:buNone/>
            </a:pPr>
            <a:endParaRPr lang="en-US" sz="4400" b="1" dirty="0">
              <a:latin typeface="Tomorrow Semi Bol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omorrow Semi Bold" panose="020B0604020202020204" charset="0"/>
              </a:rPr>
              <a:t>Successfully Integrated Multimodal Data:</a:t>
            </a:r>
            <a:r>
              <a:rPr lang="en-US" sz="2000" dirty="0">
                <a:latin typeface="Tomorrow Semi Bold" panose="020B0604020202020204" charset="0"/>
              </a:rPr>
              <a:t> The project demonstrates a working framework that fuses 2D CT imaging with minimal clinical data (Hb, WBC, CRP).</a:t>
            </a:r>
          </a:p>
          <a:p>
            <a:endParaRPr lang="en-US" sz="2000" dirty="0">
              <a:latin typeface="Tomorrow Semi Bol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omorrow Semi Bold" panose="020B0604020202020204" charset="0"/>
              </a:rPr>
              <a:t>Enhanced Diagnostic Accuracy:</a:t>
            </a:r>
            <a:r>
              <a:rPr lang="en-US" sz="2000" dirty="0">
                <a:latin typeface="Tomorrow Semi Bold" panose="020B0604020202020204" charset="0"/>
              </a:rPr>
              <a:t> By adding physiological context, the model addresses the critical limitation of "visual ambiguity" in standard CAD systems.</a:t>
            </a:r>
          </a:p>
          <a:p>
            <a:endParaRPr lang="en-US" sz="2000" dirty="0">
              <a:latin typeface="Tomorrow Semi Bol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omorrow Semi Bold" panose="020B0604020202020204" charset="0"/>
              </a:rPr>
              <a:t>Low-Resource Optimization:</a:t>
            </a:r>
            <a:r>
              <a:rPr lang="en-US" sz="2000" dirty="0">
                <a:latin typeface="Tomorrow Semi Bold" panose="020B0604020202020204" charset="0"/>
              </a:rPr>
              <a:t> The "Constraint-Driven" approach ensures the solution remains deployable in rural or resource-limited healthcare centers.</a:t>
            </a:r>
          </a:p>
          <a:p>
            <a:endParaRPr lang="en-US" sz="2000" dirty="0">
              <a:latin typeface="Tomorrow Semi Bol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omorrow Semi Bold" panose="020B0604020202020204" charset="0"/>
              </a:rPr>
              <a:t>Future Scope:</a:t>
            </a:r>
            <a:r>
              <a:rPr lang="en-US" sz="2000" dirty="0">
                <a:latin typeface="Tomorrow Semi Bold" panose="020B0604020202020204" charset="0"/>
              </a:rPr>
              <a:t> The architecture is designed to be extensible, allowing for future integration of Real-Time EHR data streams or MRI modalities.</a:t>
            </a:r>
          </a:p>
        </p:txBody>
      </p:sp>
    </p:spTree>
    <p:extLst>
      <p:ext uri="{BB962C8B-B14F-4D97-AF65-F5344CB8AC3E}">
        <p14:creationId xmlns:p14="http://schemas.microsoft.com/office/powerpoint/2010/main" val="181562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75883A-EB28-BBFA-8300-28928298C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492" y="1362297"/>
            <a:ext cx="11697989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References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1" i="0" u="none" strike="noStrike" cap="none" normalizeH="0" baseline="0" dirty="0">
              <a:ln>
                <a:noFill/>
              </a:ln>
              <a:effectLst/>
              <a:latin typeface="Tomorrow Semi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Shen,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Tomorrow Semi Bold" panose="020B0604020202020204" charset="0"/>
              </a:rPr>
              <a:t>Dinggang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Tomorrow Semi Bold" panose="020B0604020202020204" charset="0"/>
              </a:rPr>
              <a:t>Guorong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 Wu, and Heung-Il Suk. "Deep learning in medical image analysis."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Annual Review of Biomedical Engineering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 19.1 (2017): 221-248.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Armato III, Samuel G., et al. "The lung image database consortium (LIDC) and image database resource initiative (IDRI): a completed reference database of lung nodules on CT scans."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Medical Physics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 38.2 (2011): 915-931.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He, Kaiming, et al. "Deep residual learning for image recognition."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Proceedings of the IEEE Conference on Computer Vision and Pattern Recognition (CVPR)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. 2016.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Tomorrow Semi Bold" panose="020B0604020202020204" charset="0"/>
              </a:rPr>
              <a:t>Gunraj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, H., Wang, L., and Wong, A. 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Tomorrow Semi Bold" panose="020B0604020202020204" charset="0"/>
              </a:rPr>
              <a:t>COVIDNet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-CT: A Tailored Deep Convolutional Neural Network Design for Detection of COVID-19 Cases from Chest CT Images."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Frontiers in Medicine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 7 (2020): 608.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omorrow Semi Bold" panose="020B0604020202020204" charset="0"/>
              </a:rPr>
              <a:t>Kaggle Datasets: "SARS-CoV-2 CT-Scan Dataset" and "CT Kidney Dataset (Normal-Cyst-Tumor-Stone).”</a:t>
            </a:r>
          </a:p>
        </p:txBody>
      </p:sp>
    </p:spTree>
    <p:extLst>
      <p:ext uri="{BB962C8B-B14F-4D97-AF65-F5344CB8AC3E}">
        <p14:creationId xmlns:p14="http://schemas.microsoft.com/office/powerpoint/2010/main" val="38318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7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7463433" cy="659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Bridging the Diagnostic Gap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8426" y="2249210"/>
            <a:ext cx="4269224" cy="2606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Traditional medical diagnostics have long relied on the separate analysis of imaging modalities, such as CT and MRI scans, and clinical logs. While Computer-Aided Diagnosis (CAD) has seen significant advancements, its focus has predominantly been on image-only deep learning approaches.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8426" y="5031819"/>
            <a:ext cx="4269224" cy="1954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innovatively bridges this gap by fusing CT scans with three critical lab values: Haemoglobin (Hb), White Blood Cell count (WBC), and C-reactive protein (CRP), creating a more holistic diagnostic tool.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858" y="1754505"/>
            <a:ext cx="8369617" cy="57265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6146"/>
            <a:ext cx="12644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Addressing Common Diagnostic Challenges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0855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708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 Ambiguity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198971"/>
            <a:ext cx="552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Many distinct conditions, such as pneumonia and inflammation, often present with similar visual patterns on CT scans, leading to diagnostic uncertainty.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70855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708553"/>
            <a:ext cx="2855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 False Positives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198971"/>
            <a:ext cx="55292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Image-only models frequently struggle to differentiate active infections from residual scarring, resulting in an elevated rate of false positive diagnoses.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104209"/>
            <a:ext cx="3086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Resource Constraints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94628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Developing complex multimodal models typically demands vast Electronic Health Records (EHR) datasets, which are not always readily available.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104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Missing Context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94628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seemingly 'normal' imaging scan can mask a severe systemic infection that is only detectable through specific blood markers.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4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85261" y="3036451"/>
            <a:ext cx="10094000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Conventional Approaches to Medical Image Analysis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2085261" y="3662005"/>
            <a:ext cx="5179338" cy="1763554"/>
          </a:xfrm>
          <a:prstGeom prst="roundRect">
            <a:avLst>
              <a:gd name="adj" fmla="val 1289"/>
            </a:avLst>
          </a:prstGeom>
          <a:solidFill>
            <a:srgbClr val="3C3C3A"/>
          </a:solidFill>
          <a:ln/>
        </p:spPr>
      </p:sp>
      <p:sp>
        <p:nvSpPr>
          <p:cNvPr id="5" name="Shape 2"/>
          <p:cNvSpPr/>
          <p:nvPr/>
        </p:nvSpPr>
        <p:spPr>
          <a:xfrm>
            <a:off x="2236827" y="3813572"/>
            <a:ext cx="454700" cy="454700"/>
          </a:xfrm>
          <a:prstGeom prst="roundRect">
            <a:avLst>
              <a:gd name="adj" fmla="val 20107952"/>
            </a:avLst>
          </a:prstGeom>
          <a:solidFill>
            <a:srgbClr val="E1E1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1843" y="3938588"/>
            <a:ext cx="204549" cy="2045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36827" y="4369475"/>
            <a:ext cx="269474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Standard CNN Architectures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2236827" y="4667131"/>
            <a:ext cx="4876205" cy="606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Many systems utilise well-established Convolutional Neural Network architectures like ResNet, VGG, and DenseNet, often pre-trained on large datasets such as ImageNet.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7365802" y="3662005"/>
            <a:ext cx="5179338" cy="1763554"/>
          </a:xfrm>
          <a:prstGeom prst="roundRect">
            <a:avLst>
              <a:gd name="adj" fmla="val 1289"/>
            </a:avLst>
          </a:prstGeom>
          <a:solidFill>
            <a:srgbClr val="3C3C3A"/>
          </a:solidFill>
          <a:ln/>
        </p:spPr>
      </p:sp>
      <p:sp>
        <p:nvSpPr>
          <p:cNvPr id="10" name="Shape 6"/>
          <p:cNvSpPr/>
          <p:nvPr/>
        </p:nvSpPr>
        <p:spPr>
          <a:xfrm>
            <a:off x="7517368" y="3813572"/>
            <a:ext cx="454700" cy="454700"/>
          </a:xfrm>
          <a:prstGeom prst="roundRect">
            <a:avLst>
              <a:gd name="adj" fmla="val 20107952"/>
            </a:avLst>
          </a:prstGeom>
          <a:solidFill>
            <a:srgbClr val="E1E1D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384" y="3938588"/>
            <a:ext cx="204549" cy="20454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17368" y="4369475"/>
            <a:ext cx="2274094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Focus on Segmentation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7517368" y="4667131"/>
            <a:ext cx="4876205" cy="404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U-Net based methodologies are widely employed to precisely localise lesions and abnormalities within medical images.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2085261" y="5526762"/>
            <a:ext cx="5179338" cy="1561267"/>
          </a:xfrm>
          <a:prstGeom prst="roundRect">
            <a:avLst>
              <a:gd name="adj" fmla="val 1456"/>
            </a:avLst>
          </a:prstGeom>
          <a:solidFill>
            <a:srgbClr val="3C3C3A"/>
          </a:solidFill>
          <a:ln/>
        </p:spPr>
      </p:sp>
      <p:sp>
        <p:nvSpPr>
          <p:cNvPr id="15" name="Shape 10"/>
          <p:cNvSpPr/>
          <p:nvPr/>
        </p:nvSpPr>
        <p:spPr>
          <a:xfrm>
            <a:off x="2236827" y="5678329"/>
            <a:ext cx="454700" cy="454700"/>
          </a:xfrm>
          <a:prstGeom prst="roundRect">
            <a:avLst>
              <a:gd name="adj" fmla="val 20107952"/>
            </a:avLst>
          </a:prstGeom>
          <a:solidFill>
            <a:srgbClr val="E1E1D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1843" y="5803344"/>
            <a:ext cx="204549" cy="20454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236827" y="6234232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Transfer Learning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2236827" y="6531888"/>
            <a:ext cx="4876205" cy="404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practice of fine-tuning pre-trained vision models on domain-specific medical datasets to enhance their performance.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7365802" y="5526762"/>
            <a:ext cx="5179338" cy="1561267"/>
          </a:xfrm>
          <a:prstGeom prst="roundRect">
            <a:avLst>
              <a:gd name="adj" fmla="val 1456"/>
            </a:avLst>
          </a:prstGeom>
          <a:solidFill>
            <a:srgbClr val="3C3C3A"/>
          </a:solidFill>
          <a:ln/>
        </p:spPr>
      </p:sp>
      <p:sp>
        <p:nvSpPr>
          <p:cNvPr id="20" name="Shape 14"/>
          <p:cNvSpPr/>
          <p:nvPr/>
        </p:nvSpPr>
        <p:spPr>
          <a:xfrm>
            <a:off x="7517368" y="5678329"/>
            <a:ext cx="454700" cy="454700"/>
          </a:xfrm>
          <a:prstGeom prst="roundRect">
            <a:avLst>
              <a:gd name="adj" fmla="val 20107952"/>
            </a:avLst>
          </a:prstGeom>
          <a:solidFill>
            <a:srgbClr val="E1E1D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42384" y="5803344"/>
            <a:ext cx="204549" cy="20454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17368" y="6234232"/>
            <a:ext cx="272950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Reliance on High-Resolution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7517368" y="6531888"/>
            <a:ext cx="4876205" cy="404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Such methods often necessitate high-quality, contrast-enhanced imaging for optimal accuracy and diagnostic efficacy.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589240"/>
            <a:ext cx="8172450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Limitations of Existing Solutions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778" y="2112407"/>
            <a:ext cx="4314944" cy="4804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Sensitivity to Noise: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Artefacts present in lower-quality scans frequently lead to misclassification, reducing diagnostic reliability.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Lack of Systemic Insight: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Current models often fail to detect non-structural pathologies, such as early-stage sepsis, which require systemic markers.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Hunger: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These approaches typically demand thousands of exhaustively annotated images to achieve adequate generalisation.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Black Box Decision Making: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Relying solely on visual features often precludes a clear clinical explanation for diagnostic conclusions.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08" y="1674257"/>
            <a:ext cx="8430816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7459"/>
            <a:ext cx="11141631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Our Novel Multimodal Fusion Approach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0218" y="1782485"/>
            <a:ext cx="4200168" cy="3153966"/>
          </a:xfrm>
          <a:prstGeom prst="roundRect">
            <a:avLst>
              <a:gd name="adj" fmla="val 4639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9738" y="1782485"/>
            <a:ext cx="121920" cy="3153966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1137880" y="2038707"/>
            <a:ext cx="3596283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Constraint-Driven Multimodal Fusion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7880" y="2878812"/>
            <a:ext cx="3596283" cy="1080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 innovative integration of 2D CT slices with precisely three key lab values: Hb, WBC, and CRP.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5057" y="1782485"/>
            <a:ext cx="4200168" cy="3153966"/>
          </a:xfrm>
          <a:prstGeom prst="roundRect">
            <a:avLst>
              <a:gd name="adj" fmla="val 4639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577" y="1782485"/>
            <a:ext cx="121920" cy="3153966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9" name="Text 7"/>
          <p:cNvSpPr/>
          <p:nvPr/>
        </p:nvSpPr>
        <p:spPr>
          <a:xfrm>
            <a:off x="5562719" y="2038707"/>
            <a:ext cx="3596283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Parallel Feature Extraction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2719" y="2878812"/>
            <a:ext cx="3596283" cy="1801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Utilising a Convolutional Neural Network (CNN) for image processing and a Multi-Layer Perceptron (MLP) for laboratory 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39895" y="1782485"/>
            <a:ext cx="4200287" cy="3153966"/>
          </a:xfrm>
          <a:prstGeom prst="roundRect">
            <a:avLst>
              <a:gd name="adj" fmla="val 4639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415" y="1782485"/>
            <a:ext cx="121920" cy="3153966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9987558" y="2038707"/>
            <a:ext cx="3596402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Late Concatenation Fusion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7558" y="2878812"/>
            <a:ext cx="3596402" cy="144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Feature vectors are combined at a later stage, just prior to the final classification, optimising information flow.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0218" y="5161121"/>
            <a:ext cx="4200168" cy="2441019"/>
          </a:xfrm>
          <a:prstGeom prst="roundRect">
            <a:avLst>
              <a:gd name="adj" fmla="val 5994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9738" y="5161121"/>
            <a:ext cx="121920" cy="2441019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17" name="Text 15"/>
          <p:cNvSpPr/>
          <p:nvPr/>
        </p:nvSpPr>
        <p:spPr>
          <a:xfrm>
            <a:off x="1137880" y="5417344"/>
            <a:ext cx="307562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4-Class Classification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37880" y="5904786"/>
            <a:ext cx="3596283" cy="144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model categorises diagnoses into Normal, Tumour, Infection, and Inflammatory, offering nuanced results.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5057" y="5161121"/>
            <a:ext cx="4200168" cy="2441019"/>
          </a:xfrm>
          <a:prstGeom prst="roundRect">
            <a:avLst>
              <a:gd name="adj" fmla="val 5994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4577" y="5161121"/>
            <a:ext cx="121920" cy="2441019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21" name="Text 19"/>
          <p:cNvSpPr/>
          <p:nvPr/>
        </p:nvSpPr>
        <p:spPr>
          <a:xfrm>
            <a:off x="5562719" y="54173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Lightweight Design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2719" y="5904786"/>
            <a:ext cx="3596283" cy="144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Optimised for efficient deployment, particularly in environments with limited computational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2486" y="469225"/>
            <a:ext cx="6132076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Methodology: The Fusion Flow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263" y="1168345"/>
            <a:ext cx="7559873" cy="60011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25909" y="3702932"/>
            <a:ext cx="1358554" cy="931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Multimodal Fusion Pipeline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62374" y="1913788"/>
            <a:ext cx="2021092" cy="31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CT Image Input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62374" y="2312795"/>
            <a:ext cx="2021092" cy="21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224x224x3 image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4593599" y="1913788"/>
            <a:ext cx="2021092" cy="31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Classifier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4593599" y="2312795"/>
            <a:ext cx="2021092" cy="21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FC layers + Softmax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593599" y="5856911"/>
            <a:ext cx="2021092" cy="31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Dense MLP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4593599" y="6255917"/>
            <a:ext cx="2021092" cy="21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Outputs 32 features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7962374" y="5701588"/>
            <a:ext cx="2021092" cy="621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Clinical Vector Input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962374" y="6411240"/>
            <a:ext cx="2021092" cy="21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CRP, WBC, Hb values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8691354" y="3702414"/>
            <a:ext cx="2065272" cy="621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ResNet18 Backbone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8691354" y="4412066"/>
            <a:ext cx="2065272" cy="21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Extracts 512 features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3853573" y="3762817"/>
            <a:ext cx="2065273" cy="31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Fusion Layer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3853573" y="4161824"/>
            <a:ext cx="2065273" cy="42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Concatenate to 544 features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1792486" y="7323415"/>
            <a:ext cx="11045428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diagram illustrates the parallel processing and subsequent fusion of imaging and clinical data, culminating in a probabilistic four-class diagnosis.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5820"/>
            <a:ext cx="5993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Composition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82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balanced 4-Class dataset comprises approximately 3000 carefully curated samples: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76280"/>
            <a:ext cx="13042821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Tumour: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Sourced from LIDC-IDRI, specifically lung nodules.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Normal: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Also from LIDC-IDRI, using non-nodule CT slices.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Infection: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Utilising the SARS-CoV-2 CT Dataset (Kaggle) as a proxy for infectious pathologies.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Inflammatory: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Employing the Kidney Stone CT Dataset (Kaggle) as a proxy for non-infectious inflammatory conditions.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Laboratory Values: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Synthetically generated based on clinical reference ranges, guided by NHANES priors, ensuring realistic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5497" y="545187"/>
            <a:ext cx="5088612" cy="474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Preprocessing Techniques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497" y="1287423"/>
            <a:ext cx="6681787" cy="45716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75497" y="5973366"/>
            <a:ext cx="2278023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Image Pipeline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075497" y="6359723"/>
            <a:ext cx="6681787" cy="1217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Resizing: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All images are uniformly resized to 224 \times 224 pixels, aligning with standard ResNet input dimensions.</a:t>
            </a:r>
            <a:endParaRPr lang="en-US" sz="1150" dirty="0"/>
          </a:p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Normalisation: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Mean and standard deviation scaling is applied, using ImageNet statistics, to standardise pixel values.</a:t>
            </a:r>
            <a:endParaRPr lang="en-US" sz="1150" dirty="0"/>
          </a:p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Augmentation: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Random rotations and flips are implemented to enhance model generalisation and mitigate overfitting.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28" y="1286589"/>
            <a:ext cx="3426857" cy="44059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35428" y="5806797"/>
            <a:ext cx="2278023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Lab Pipeline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135428" y="6193155"/>
            <a:ext cx="3426857" cy="1419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Standardisation: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Z-score normalisation, calculated as (Value - Mean) / Std Dev, is applied to all lab values.</a:t>
            </a:r>
            <a:endParaRPr lang="en-US" sz="1150" dirty="0"/>
          </a:p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Missing Data Handling: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Where applicable, missing lab data is imputed using class-based medians to maintain dataset integrity.</a:t>
            </a:r>
            <a:endParaRPr lang="en-US" sz="11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37</TotalTime>
  <Words>1397</Words>
  <Application>Microsoft Office PowerPoint</Application>
  <PresentationFormat>Custom</PresentationFormat>
  <Paragraphs>138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Tomorrow Semi Bold</vt:lpstr>
      <vt:lpstr>Tomorrow</vt:lpstr>
      <vt:lpstr>Century Gothic</vt:lpstr>
      <vt:lpstr>Arial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Divyanshu Raj</cp:lastModifiedBy>
  <cp:revision>4</cp:revision>
  <dcterms:created xsi:type="dcterms:W3CDTF">2026-02-04T17:21:36Z</dcterms:created>
  <dcterms:modified xsi:type="dcterms:W3CDTF">2026-02-05T16:53:01Z</dcterms:modified>
</cp:coreProperties>
</file>